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17"/>
  </p:notesMasterIdLst>
  <p:handoutMasterIdLst>
    <p:handoutMasterId r:id="rId18"/>
  </p:handoutMasterIdLst>
  <p:sldIdLst>
    <p:sldId id="357" r:id="rId5"/>
    <p:sldId id="358" r:id="rId6"/>
    <p:sldId id="344" r:id="rId7"/>
    <p:sldId id="346" r:id="rId8"/>
    <p:sldId id="345" r:id="rId9"/>
    <p:sldId id="347" r:id="rId10"/>
    <p:sldId id="348" r:id="rId11"/>
    <p:sldId id="359" r:id="rId12"/>
    <p:sldId id="350" r:id="rId13"/>
    <p:sldId id="351" r:id="rId14"/>
    <p:sldId id="353" r:id="rId15"/>
    <p:sldId id="356" r:id="rId16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3725" autoAdjust="0"/>
  </p:normalViewPr>
  <p:slideViewPr>
    <p:cSldViewPr snapToGrid="0">
      <p:cViewPr varScale="1">
        <p:scale>
          <a:sx n="82" d="100"/>
          <a:sy n="82" d="100"/>
        </p:scale>
        <p:origin x="53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0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E2C499F-2989-47A4-9FA4-1C2E164846A5}" type="datetime1">
              <a:rPr lang="it-IT" smtClean="0"/>
              <a:t>01/10/2022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55657-0A12-495F-9FFA-D8F7554E7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375B3-E982-4E8A-B4F2-2BF95A552FD3}" type="datetime1">
              <a:rPr lang="it-IT" smtClean="0"/>
              <a:pPr/>
              <a:t>01/10/2022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2780FBB-F712-42E7-8C2F-226D98798B3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ttangolo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pic>
        <p:nvPicPr>
          <p:cNvPr id="17" name="Immagin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olo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abon Next LT" panose="020B0502040204020203" pitchFamily="2" charset="0"/>
              </a:rPr>
              <a:t>Fare clic per modificare lo stile del titolo dello schema</a:t>
            </a:r>
            <a:endParaRPr lang="it-IT" noProof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Segnaposto testo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7050" y="3600450"/>
            <a:ext cx="9144000" cy="24511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Cornic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rtlCol="0" anchor="t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it-IT" sz="18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5" name="Segnaposto immagine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6" name="Segnaposto immagine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7" name="Segnaposto immagine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 rtl="0"/>
            <a:r>
              <a:rPr lang="it-IT" sz="18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29" name="Segnaposto data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it-IT" noProof="0"/>
              <a:t>3/1/20XX</a:t>
            </a:r>
          </a:p>
        </p:txBody>
      </p: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5" name="Segnaposto immagine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6" name="Segnaposto immagine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30" name="Segnaposto piè di pagina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rtlCol="0"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31" name="Segnaposto numero diapositiva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ruzione di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 useBgFill="1">
        <p:nvSpPr>
          <p:cNvPr id="8" name="Figura a mano libera: Forma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Cornic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it-IT" noProof="0">
                <a:solidFill>
                  <a:srgbClr val="FFFFFF"/>
                </a:solidFill>
                <a:cs typeface="Sabon Next LT" panose="020B0502040204020203" pitchFamily="2" charset="0"/>
              </a:rPr>
              <a:t>Fare clic per modificare lo stile del titolo dello schema</a:t>
            </a:r>
            <a:endParaRPr lang="it-IT" noProof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0" name="Segnaposto immagine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600450"/>
            <a:ext cx="5322888" cy="2451100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quenza temporale grafico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ttangolo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 useBgFill="1">
        <p:nvSpPr>
          <p:cNvPr id="13" name="Rettangolo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Cornic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rtlCol="0"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6" name="Segnaposto testo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 rtlCol="0"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uppo di pers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6" name="Segnaposto immagine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7" name="Segnaposto immagine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immagine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3" name="Segnaposto testo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24" name="Segnaposto testo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5" name="Segnaposto testo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26" name="Segnaposto testo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28" name="Segnaposto testo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9" name="Segnaposto testo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a contenuto 2 (diapositiva di confron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a contenu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1" name="Segnaposto contenuto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 rtl="0"/>
            <a:r>
              <a:rPr lang="it-IT" sz="20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10" name="Segnaposto data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noProof="0">
                <a:solidFill>
                  <a:schemeClr val="tx2">
                    <a:alpha val="60000"/>
                  </a:schemeClr>
                </a:solidFill>
              </a:rPr>
              <a:t>3/1/20XX</a:t>
            </a:r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noProof="0">
                <a:solidFill>
                  <a:schemeClr val="tx2">
                    <a:alpha val="60000"/>
                  </a:schemeClr>
                </a:solidFill>
              </a:rPr>
              <a:t>Testo a piè di pagina di esempio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8844951-7827-47D4-8276-7DDE1FA7D85A}" type="slidenum">
              <a:rPr lang="it-IT" noProof="0" smtClean="0">
                <a:solidFill>
                  <a:schemeClr val="tx2">
                    <a:alpha val="60000"/>
                  </a:schemeClr>
                </a:solidFill>
              </a:rPr>
              <a:pPr/>
              <a:t>‹N›</a:t>
            </a:fld>
            <a:endParaRPr lang="it-IT" noProof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5" name="Segnaposto immagine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it-IT" sz="18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8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rnic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>
                <a:solidFill>
                  <a:srgbClr val="FFFFFF"/>
                </a:solidFill>
              </a:rPr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fld id="{28844951-7827-47D4-8276-7DDE1FA7D85A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edrai che bello">
            <a:hlinkClick r:id="" action="ppaction://media"/>
            <a:extLst>
              <a:ext uri="{FF2B5EF4-FFF2-40B4-BE49-F238E27FC236}">
                <a16:creationId xmlns:a16="http://schemas.microsoft.com/office/drawing/2014/main" id="{1C12C7C1-A9EC-6C24-ABA2-B4A6F4992B53}"/>
              </a:ext>
            </a:extLst>
          </p:cNvPr>
          <p:cNvPicPr>
            <a:picLocks noGrp="1" noChangeAspect="1"/>
          </p:cNvPicPr>
          <p:nvPr>
            <p:ph type="pic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8731" y="484632"/>
            <a:ext cx="11193517" cy="5907024"/>
          </a:xfrm>
          <a:noFill/>
        </p:spPr>
      </p:pic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655DE35-F5C8-715C-5962-DAD3C409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A102B14E-72BD-1733-11C3-91203A001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34130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D212201-3333-F541-B7D6-01BC75005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it-IT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Si parte per un nuovo anno insieme</a:t>
            </a:r>
            <a:br>
              <a:rPr kumimoji="0" lang="it-IT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E717E8A-5EC9-F890-E158-882F5EB74D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A36F0FB-6A13-A8C3-4C34-7C5B3D2C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1567C9B-6D83-003A-EC1E-C9EB25D56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it-IT" noProof="0" smtClean="0"/>
              <a:pPr rtl="0">
                <a:spcAft>
                  <a:spcPts val="600"/>
                </a:spcAft>
              </a:pPr>
              <a:t>2</a:t>
            </a:fld>
            <a:endParaRPr lang="it-IT" noProof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A7D8AC3-F89A-17E5-9BFC-EF171B46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569" y="2788864"/>
            <a:ext cx="902286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9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E6212D0F-D865-6CD7-66A9-2DAD27DCF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0743" y="2625724"/>
            <a:ext cx="4682445" cy="3243264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La </a:t>
            </a:r>
            <a:r>
              <a:rPr lang="en-US" sz="5400" dirty="0" err="1"/>
              <a:t>gioia</a:t>
            </a:r>
            <a:r>
              <a:rPr lang="en-US" sz="5400" dirty="0"/>
              <a:t> di stare con </a:t>
            </a:r>
            <a:r>
              <a:rPr lang="en-US" sz="5400" dirty="0" err="1"/>
              <a:t>Gesù</a:t>
            </a:r>
            <a:endParaRPr lang="en-US" sz="5400" dirty="0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A5AD0FD4-AFA1-CF3C-9D41-ABD225DA04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75A0BF89-FDEC-DFA9-3B56-93E881E5B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E6F57796-05CF-BE87-84C8-5118C838B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it-IT" noProof="0" smtClean="0"/>
              <a:pPr rtl="0">
                <a:spcAft>
                  <a:spcPts val="600"/>
                </a:spcAft>
              </a:pPr>
              <a:t>3</a:t>
            </a:fld>
            <a:endParaRPr lang="it-IT" noProof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F2C54B0-A737-93FB-92AD-D1F575F6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GIOIA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FD1ED41F-8A84-8A3F-7358-96CA77A6DC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73" r="12848" b="-1"/>
          <a:stretch/>
        </p:blipFill>
        <p:spPr>
          <a:xfrm>
            <a:off x="5183188" y="685801"/>
            <a:ext cx="6172200" cy="5175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7249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48EA4265-727C-D482-986D-E78A528A01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5379" y="614855"/>
            <a:ext cx="8182304" cy="5691352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9DEA6F-4CC1-57CF-36AA-1FD869F32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7B3DA93-AF8E-AA7C-86E9-B9460606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9D619F-8F91-F12D-4E3B-2148B11D8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43455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368F2A9F-320C-9C01-BE79-DE2CAF61F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38163"/>
          </a:xfrm>
        </p:spPr>
        <p:txBody>
          <a:bodyPr>
            <a:noAutofit/>
          </a:bodyPr>
          <a:lstStyle/>
          <a:p>
            <a:r>
              <a:rPr lang="en-US" sz="4000" dirty="0"/>
              <a:t>I DISCEPOLI di EMMAUS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3838729-AA70-45D1-731A-4B47AB6FE1F2}"/>
              </a:ext>
            </a:extLst>
          </p:cNvPr>
          <p:cNvSpPr txBox="1"/>
          <p:nvPr/>
        </p:nvSpPr>
        <p:spPr>
          <a:xfrm>
            <a:off x="478972" y="1219200"/>
            <a:ext cx="11187512" cy="4957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tx2">
                  <a:lumMod val="10000"/>
                  <a:lumOff val="90000"/>
                </a:schemeClr>
              </a:buClr>
              <a:buSzPct val="80000"/>
            </a:pPr>
            <a:r>
              <a:rPr lang="it-IT" sz="3000" dirty="0">
                <a:solidFill>
                  <a:schemeClr val="tx2">
                    <a:alpha val="70000"/>
                  </a:schemeClr>
                </a:solidFill>
                <a:effectLst/>
              </a:rPr>
              <a:t>Ed ecco in quello stesso giorno due di loro erano in cammino per un villaggio distante circa sette miglia da Gerusalemme, di nome Emmaus, e conversavano di tutto quello che era accaduto. </a:t>
            </a:r>
          </a:p>
          <a:p>
            <a:pPr algn="just">
              <a:spcAft>
                <a:spcPts val="600"/>
              </a:spcAft>
              <a:buClr>
                <a:schemeClr val="tx2">
                  <a:lumMod val="10000"/>
                  <a:lumOff val="90000"/>
                </a:schemeClr>
              </a:buClr>
              <a:buSzPct val="80000"/>
            </a:pPr>
            <a:r>
              <a:rPr lang="it-IT" sz="3000" dirty="0">
                <a:solidFill>
                  <a:schemeClr val="tx2">
                    <a:alpha val="70000"/>
                  </a:schemeClr>
                </a:solidFill>
                <a:effectLst/>
              </a:rPr>
              <a:t>Mentre discorrevano e discutevano insieme, Gesù in persona si accostò e camminava con loro. Ma i loro occhi erano incapaci di riconoscerlo. </a:t>
            </a:r>
          </a:p>
          <a:p>
            <a:pPr algn="just">
              <a:spcAft>
                <a:spcPts val="600"/>
              </a:spcAft>
              <a:buClr>
                <a:schemeClr val="tx2">
                  <a:lumMod val="10000"/>
                  <a:lumOff val="90000"/>
                </a:schemeClr>
              </a:buClr>
              <a:buSzPct val="80000"/>
            </a:pPr>
            <a:r>
              <a:rPr lang="it-IT" sz="3000" dirty="0">
                <a:solidFill>
                  <a:schemeClr val="tx2">
                    <a:alpha val="70000"/>
                  </a:schemeClr>
                </a:solidFill>
                <a:effectLst/>
              </a:rPr>
              <a:t>Ed egli disse loro: «Che sono questi discorsi che state facendo fra voi durante il cammino?». </a:t>
            </a:r>
          </a:p>
          <a:p>
            <a:pPr algn="just">
              <a:spcAft>
                <a:spcPts val="600"/>
              </a:spcAft>
              <a:buClr>
                <a:schemeClr val="tx2">
                  <a:lumMod val="10000"/>
                  <a:lumOff val="90000"/>
                </a:schemeClr>
              </a:buClr>
              <a:buSzPct val="80000"/>
            </a:pPr>
            <a:r>
              <a:rPr lang="it-IT" sz="3000" b="1" dirty="0">
                <a:solidFill>
                  <a:srgbClr val="7030A0">
                    <a:alpha val="70000"/>
                  </a:srgbClr>
                </a:solidFill>
                <a:effectLst/>
              </a:rPr>
              <a:t>Si fermarono, col volto triste 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8869077-1114-A3CD-759E-F6A5CDD60D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endParaRPr lang="it-IT" kern="1200" cap="all" spc="15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FD6DB0D-24B2-B5C2-BCA5-6C15B1258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endParaRPr lang="it-IT" kern="1200" cap="all" spc="15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8B92F05-AC83-54B6-96B3-9BB7D766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8844951-7827-47D4-8276-7DDE1FA7D85A}" type="slidenum">
              <a:rPr lang="it-IT" smtClean="0"/>
              <a:pPr>
                <a:spcAft>
                  <a:spcPts val="600"/>
                </a:spcAft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629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70F03B-0755-37E7-411A-018DA8A42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31" y="457200"/>
            <a:ext cx="11193517" cy="5719763"/>
          </a:xfrm>
        </p:spPr>
        <p:txBody>
          <a:bodyPr>
            <a:noAutofit/>
          </a:bodyPr>
          <a:lstStyle/>
          <a:p>
            <a:pPr marL="228600" indent="0" algn="just"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«Tu solo sei così forestiero in Gerusalemme da non sapere ciò che vi è accaduto in questi giorni?». </a:t>
            </a:r>
            <a:r>
              <a:rPr lang="it-IT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28600" indent="0" algn="just"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Domandò: «Che cosa?». </a:t>
            </a:r>
          </a:p>
          <a:p>
            <a:pPr marL="228600" indent="0" algn="just">
              <a:buNone/>
            </a:pPr>
            <a:r>
              <a:rPr lang="it-IT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Gli risposero: «Tutto ciò che riguarda Gesù Nazareno, che fu profeta potente in opere e in parole, davanti a Dio e a tutto il popolo; come i sommi sacerdoti e i nostri capi lo hanno consegnato per farlo condannare a morte e poi l'hanno crocifisso. Noi speravamo che fosse lui a liberare Israele; con tutto ciò son passati tre giorni da quando queste cose sono accadute. </a:t>
            </a:r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1DF5C87-A83C-2442-2CF4-9DAC82BD7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BEFF43-BB81-E1B4-E539-531A2EF2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39FF3C-B398-E2FB-BFE5-CF6A550EA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245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5EC02B-BDDE-A2DD-1622-92DFB956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6" y="504497"/>
            <a:ext cx="11209282" cy="5840320"/>
          </a:xfrm>
        </p:spPr>
        <p:txBody>
          <a:bodyPr>
            <a:normAutofit lnSpcReduction="10000"/>
          </a:bodyPr>
          <a:lstStyle/>
          <a:p>
            <a:pPr marL="228600" indent="0" algn="just">
              <a:buNone/>
            </a:pP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 alcune donne, delle nostre, ci hanno sconvolti; </a:t>
            </a:r>
            <a:r>
              <a:rPr lang="it-IT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recatesi al mattino al sepolcro </a:t>
            </a:r>
            <a:r>
              <a:rPr lang="it-IT" sz="3200" b="1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r>
              <a:rPr lang="it-IT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 non avendo trovato il suo corpo, son venute a dirci di aver avuto anche una visione di angeli, i quali affermano che egli è vivo. Alcuni dei nostri sono andati al sepolcro e hanno trovato come </a:t>
            </a:r>
            <a:r>
              <a:rPr lang="it-IT" sz="3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avevan</a:t>
            </a:r>
            <a:r>
              <a:rPr lang="it-IT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detto le donne</a:t>
            </a: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ma lui </a:t>
            </a:r>
            <a:r>
              <a:rPr lang="it-IT" sz="3200" b="1" dirty="0">
                <a:solidFill>
                  <a:srgbClr val="7030A0">
                    <a:alpha val="70000"/>
                  </a:srgb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non l'hanno visto</a:t>
            </a: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».</a:t>
            </a:r>
          </a:p>
          <a:p>
            <a:pPr marL="228600" indent="0" algn="just">
              <a:buNone/>
            </a:pP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Ed egli disse loro: «Sciocchi e tardi di cuore nel credere alla parola dei profeti! Non bisognava che il Cristo sopportasse queste sofferenze per entrare nella sua gloria?». </a:t>
            </a:r>
            <a:endParaRPr lang="it-IT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0">
              <a:buNone/>
            </a:pP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cominciando da Mosè e da tutti i profeti </a:t>
            </a:r>
            <a:r>
              <a:rPr lang="it-IT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spiegò loro in tutte le Scritture ciò che si riferiva a lui. </a:t>
            </a:r>
            <a:endParaRPr lang="it-IT" b="1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765469-0959-E0BC-0E27-DA4949F7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D574B9-7CFC-89FE-10B1-95BF692FA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1A99B1-1DE6-D6F5-1016-7FD5436A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32802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5EC02B-BDDE-A2DD-1622-92DFB956A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6" y="504497"/>
            <a:ext cx="11209282" cy="5924878"/>
          </a:xfrm>
        </p:spPr>
        <p:txBody>
          <a:bodyPr>
            <a:normAutofit/>
          </a:bodyPr>
          <a:lstStyle/>
          <a:p>
            <a:pPr marL="228600" indent="0" algn="just">
              <a:buNone/>
            </a:pPr>
            <a:r>
              <a:rPr lang="it-IT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Quando furono vicini al villaggio dove erano diretti, egli fece come se dovesse andare più lontano. Ma essi insistettero: «Resta con noi perché si fa sera e il giorno già volge al declino». Egli entrò per rimanere con loro. </a:t>
            </a:r>
            <a:endParaRPr lang="it-IT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765469-0959-E0BC-0E27-DA4949F7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D574B9-7CFC-89FE-10B1-95BF692FA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1A99B1-1DE6-D6F5-1016-7FD5436A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88464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BA151C-5AFC-E54E-0999-21979B8062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515" y="587829"/>
            <a:ext cx="6531428" cy="5589133"/>
          </a:xfrm>
        </p:spPr>
        <p:txBody>
          <a:bodyPr>
            <a:normAutofit/>
          </a:bodyPr>
          <a:lstStyle/>
          <a:p>
            <a:pPr marL="228600" indent="0" algn="just">
              <a:buNone/>
            </a:pPr>
            <a:r>
              <a:rPr lang="it-IT" sz="3600" b="1" dirty="0">
                <a:effectLst/>
                <a:latin typeface="Abadi" panose="020B0604020202020204" pitchFamily="34" charset="0"/>
              </a:rPr>
              <a:t>Quando fu a tavola con loro, prese il pane, </a:t>
            </a:r>
          </a:p>
          <a:p>
            <a:pPr marL="228600" indent="0" algn="just">
              <a:buNone/>
            </a:pPr>
            <a:r>
              <a:rPr lang="it-IT" sz="3600" b="1" dirty="0">
                <a:effectLst/>
                <a:latin typeface="Abadi" panose="020B0604020202020204" pitchFamily="34" charset="0"/>
              </a:rPr>
              <a:t>disse la benedizione, </a:t>
            </a:r>
          </a:p>
          <a:p>
            <a:pPr marL="228600" indent="0" algn="just">
              <a:buNone/>
            </a:pPr>
            <a:r>
              <a:rPr lang="it-IT" sz="3600" b="1" dirty="0">
                <a:effectLst/>
                <a:latin typeface="Abadi" panose="020B0604020202020204" pitchFamily="34" charset="0"/>
              </a:rPr>
              <a:t>lo spezzò e lo diede loro</a:t>
            </a:r>
            <a:r>
              <a:rPr lang="it-IT" sz="3600" dirty="0">
                <a:effectLst/>
                <a:latin typeface="Abadi" panose="020B0604020202020204" pitchFamily="34" charset="0"/>
              </a:rPr>
              <a:t>. </a:t>
            </a:r>
          </a:p>
          <a:p>
            <a:pPr marL="228600" indent="0" algn="just">
              <a:buNone/>
            </a:pPr>
            <a:r>
              <a:rPr lang="it-IT" sz="3600" b="1" dirty="0">
                <a:effectLst/>
                <a:latin typeface="Abadi" panose="020B0604020202020204" pitchFamily="34" charset="0"/>
              </a:rPr>
              <a:t>Allora si aprirono loro gli occhi e lo riconobbero</a:t>
            </a:r>
            <a:r>
              <a:rPr lang="it-IT" sz="3600" dirty="0">
                <a:effectLst/>
                <a:latin typeface="Abadi" panose="020B0604020202020204" pitchFamily="34" charset="0"/>
              </a:rPr>
              <a:t>. </a:t>
            </a:r>
            <a:endParaRPr lang="it-IT" sz="3600" dirty="0">
              <a:latin typeface="Abadi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797F236-B69C-9F7B-90A0-918665F35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262743"/>
            <a:ext cx="4114800" cy="4914219"/>
          </a:xfrm>
          <a:prstGeom prst="rect">
            <a:avLst/>
          </a:prstGeom>
          <a:noFill/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52B824A-F0A2-46AD-FB7D-8405A6BEB5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2AECFA-F3F1-4C93-3E42-287600FEA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DCA378-0A09-D070-CB8D-325853A6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it-IT" noProof="0" smtClean="0"/>
              <a:pPr rtl="0">
                <a:spcAft>
                  <a:spcPts val="600"/>
                </a:spcAft>
              </a:pPr>
              <a:t>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65266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0E4A17-CE6D-0082-F7A5-C52EDD47E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5499046"/>
          </a:xfrm>
        </p:spPr>
        <p:txBody>
          <a:bodyPr/>
          <a:lstStyle/>
          <a:p>
            <a:pPr algn="just"/>
            <a:r>
              <a:rPr lang="it-IT" dirty="0"/>
              <a:t>Ed essi si dissero l'un l'altro: «Non ci ardeva forse il cuore nel petto mentre conversava con noi lungo il cammino, quando ci spiegava le Scritture?». 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8AB30D1-50EE-D800-8BD9-17AB11824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4FC078-6C80-D7F8-413D-3C897174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6ED3B1-1635-DE80-F6BE-FD4733DF0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10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6223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04333C-E447-70AD-020D-BE71241F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8634"/>
            <a:ext cx="10515600" cy="378374"/>
          </a:xfrm>
        </p:spPr>
        <p:txBody>
          <a:bodyPr>
            <a:normAutofit fontScale="90000"/>
          </a:bodyPr>
          <a:lstStyle/>
          <a:p>
            <a:r>
              <a:rPr lang="it-IT" dirty="0"/>
              <a:t>I due discepoli di Emmaus sono come noi: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631B6C-92C2-F535-686D-F421EAFD4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497" y="1277009"/>
            <a:ext cx="11114689" cy="5013432"/>
          </a:xfrm>
        </p:spPr>
        <p:txBody>
          <a:bodyPr>
            <a:normAutofit fontScale="92500" lnSpcReduction="10000"/>
          </a:bodyPr>
          <a:lstStyle/>
          <a:p>
            <a:pPr marL="228600" indent="0" algn="just">
              <a:buNone/>
            </a:pPr>
            <a:r>
              <a:rPr lang="it-IT" dirty="0"/>
              <a:t>Siamo noi che stiamo compiendo il nostro cammino e </a:t>
            </a:r>
            <a:r>
              <a:rPr lang="it-IT" b="1" dirty="0"/>
              <a:t>Gesù ci accompagna.</a:t>
            </a:r>
          </a:p>
          <a:p>
            <a:pPr marL="228600" indent="0" algn="just">
              <a:buNone/>
            </a:pPr>
            <a:r>
              <a:rPr lang="it-IT" dirty="0"/>
              <a:t>Ma i due discepoli </a:t>
            </a:r>
            <a:r>
              <a:rPr lang="it-IT" b="1" dirty="0"/>
              <a:t>non riconoscono Gesù</a:t>
            </a:r>
            <a:r>
              <a:rPr lang="it-IT" dirty="0"/>
              <a:t>, perché hanno perso la fiducia, Gesù è morto e il gruppo si sta sciogliendo e loro stanno tornando a Emmaus.</a:t>
            </a:r>
          </a:p>
          <a:p>
            <a:pPr marL="228600" indent="0" algn="just">
              <a:buNone/>
            </a:pPr>
            <a:r>
              <a:rPr lang="it-IT" dirty="0"/>
              <a:t>Anche noi spesso non riconosciamo Gesù, ma nel nostro cammino impariamo a conoscerlo, ascoltando la sua parola, sperando che questa sua parola </a:t>
            </a:r>
            <a:r>
              <a:rPr lang="it-IT" b="1" dirty="0"/>
              <a:t>faccia ardere il nostro cuore </a:t>
            </a:r>
            <a:r>
              <a:rPr lang="it-IT" dirty="0"/>
              <a:t>come ai due discepoli che ascoltano Gesù e ci riempia di  </a:t>
            </a:r>
            <a:r>
              <a:rPr lang="it-IT" b="1" dirty="0">
                <a:solidFill>
                  <a:srgbClr val="FF0000">
                    <a:alpha val="70000"/>
                  </a:srgbClr>
                </a:solidFill>
              </a:rPr>
              <a:t>GIOIA</a:t>
            </a:r>
            <a:r>
              <a:rPr lang="it-IT" dirty="0"/>
              <a:t>.</a:t>
            </a:r>
          </a:p>
          <a:p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8C534C0-D680-334C-FAF4-9A3911413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FD77E2-11D2-6470-4AB3-CE087F2EA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CC6E63-13FA-394E-3E88-08EA42C6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07743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0721F9C-2D34-0FE2-626B-0D4A26543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6321863-B4B3-C562-5DA5-F1D5979C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0D8956F-A1A4-C61D-83C4-60201D52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it-IT" noProof="0" smtClean="0"/>
              <a:pPr rtl="0">
                <a:spcAft>
                  <a:spcPts val="600"/>
                </a:spcAft>
              </a:pPr>
              <a:t>12</a:t>
            </a:fld>
            <a:endParaRPr lang="it-IT" noProof="0"/>
          </a:p>
        </p:txBody>
      </p:sp>
      <p:pic>
        <p:nvPicPr>
          <p:cNvPr id="21" name="Immagine 20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61EA6E34-2594-4B00-A4E0-ED06835F2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47" y="503506"/>
            <a:ext cx="7305152" cy="588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16391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6640_TF00537603_Win32.potx" id="{7EA0D29E-6763-4DAE-BEF2-B31027C0A8D3}" vid="{4A6E634E-792C-4D18-8312-7FEE89AE1A2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{B150EA0C-3CE7-49EC-95B6-736D88BF0FF8}tf00537603_win32</Template>
  <TotalTime>155</TotalTime>
  <Words>539</Words>
  <Application>Microsoft Office PowerPoint</Application>
  <PresentationFormat>Widescreen</PresentationFormat>
  <Paragraphs>35</Paragraphs>
  <Slides>12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1" baseType="lpstr">
      <vt:lpstr>Abadi</vt:lpstr>
      <vt:lpstr>Arial</vt:lpstr>
      <vt:lpstr>Avenir Next LT Pro</vt:lpstr>
      <vt:lpstr>Calibri</vt:lpstr>
      <vt:lpstr>Calibri Light</vt:lpstr>
      <vt:lpstr>Sabon Next LT</vt:lpstr>
      <vt:lpstr>Times New Roman</vt:lpstr>
      <vt:lpstr>Wingdings</vt:lpstr>
      <vt:lpstr>LuminousVTI</vt:lpstr>
      <vt:lpstr>Presentazione standard di PowerPoint</vt:lpstr>
      <vt:lpstr>Si parte per un nuovo anno insieme </vt:lpstr>
      <vt:lpstr>GIOIA</vt:lpstr>
      <vt:lpstr>Presentazione standard di PowerPoint</vt:lpstr>
      <vt:lpstr>I DISCEPOLI di EMMAUS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Ed essi si dissero l'un l'altro: «Non ci ardeva forse il cuore nel petto mentre conversava con noi lungo il cammino, quando ci spiegava le Scritture?». </vt:lpstr>
      <vt:lpstr>I due discepoli di Emmaus sono come noi: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giancarlo quadri</dc:creator>
  <cp:lastModifiedBy>francesco bramati</cp:lastModifiedBy>
  <cp:revision>29</cp:revision>
  <dcterms:created xsi:type="dcterms:W3CDTF">2022-09-24T14:29:35Z</dcterms:created>
  <dcterms:modified xsi:type="dcterms:W3CDTF">2022-10-01T14:38:22Z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